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1" r:id="rId3"/>
    <p:sldId id="270" r:id="rId4"/>
    <p:sldId id="264" r:id="rId5"/>
    <p:sldId id="265" r:id="rId6"/>
    <p:sldId id="272" r:id="rId7"/>
    <p:sldId id="258" r:id="rId8"/>
    <p:sldId id="259" r:id="rId9"/>
    <p:sldId id="273" r:id="rId10"/>
    <p:sldId id="260" r:id="rId11"/>
    <p:sldId id="261" r:id="rId12"/>
    <p:sldId id="274" r:id="rId13"/>
    <p:sldId id="262" r:id="rId14"/>
    <p:sldId id="263" r:id="rId15"/>
    <p:sldId id="266" r:id="rId16"/>
    <p:sldId id="269" r:id="rId17"/>
    <p:sldId id="268" r:id="rId18"/>
  </p:sldIdLst>
  <p:sldSz cx="12192000" cy="6858000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3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CB6B32-48DC-4B0A-9D8A-598AD12DD2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1613" y="2175650"/>
            <a:ext cx="5748528" cy="1646299"/>
          </a:xfrm>
        </p:spPr>
        <p:txBody>
          <a:bodyPr/>
          <a:lstStyle/>
          <a:p>
            <a:pPr algn="ctr"/>
            <a:r>
              <a:rPr lang="ru-RU" sz="2400" dirty="0">
                <a:solidFill>
                  <a:srgbClr val="0000FF"/>
                </a:solidFill>
              </a:rPr>
              <a:t>Совещание </a:t>
            </a:r>
            <a:br>
              <a:rPr lang="ru-RU" sz="2400" dirty="0">
                <a:solidFill>
                  <a:srgbClr val="0000FF"/>
                </a:solidFill>
              </a:rPr>
            </a:br>
            <a:r>
              <a:rPr lang="ru-RU" sz="2400" dirty="0">
                <a:solidFill>
                  <a:srgbClr val="0000FF"/>
                </a:solidFill>
              </a:rPr>
              <a:t> 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 подготовке проведению </a:t>
            </a:r>
            <a:r>
              <a:rPr lang="ru-RU" sz="24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мониторинга питания обучающихся общеобразовательных организаций»</a:t>
            </a:r>
            <a:r>
              <a:rPr lang="ru-RU" sz="24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0000FF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BE6F541B-6254-4083-8973-3F30A0F05F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5676" y="4808879"/>
            <a:ext cx="4868562" cy="1096899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2000" b="1" i="1" dirty="0" smtClean="0">
                <a:solidFill>
                  <a:srgbClr val="0070C0"/>
                </a:solidFill>
              </a:rPr>
              <a:t>Управление Роспотребнадзора по Калининградской области</a:t>
            </a:r>
          </a:p>
          <a:p>
            <a:pPr algn="ctr"/>
            <a:r>
              <a:rPr lang="ru-RU" sz="2000" b="1" i="1" dirty="0" smtClean="0">
                <a:solidFill>
                  <a:srgbClr val="0070C0"/>
                </a:solidFill>
              </a:rPr>
              <a:t>Заместитель начальника отдела санитарного </a:t>
            </a:r>
            <a:r>
              <a:rPr lang="ru-RU" sz="2000" b="1" i="1" smtClean="0">
                <a:solidFill>
                  <a:srgbClr val="0070C0"/>
                </a:solidFill>
              </a:rPr>
              <a:t>надзора Герасимов А.М.</a:t>
            </a:r>
            <a:endParaRPr lang="ru-RU" sz="2000" b="1" i="1" dirty="0">
              <a:solidFill>
                <a:srgbClr val="0070C0"/>
              </a:solidFill>
            </a:endParaRP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xmlns="" id="{BB7A2BC5-610F-4958-B252-2E7F1C0747A7}"/>
              </a:ext>
            </a:extLst>
          </p:cNvPr>
          <p:cNvSpPr txBox="1">
            <a:spLocks/>
          </p:cNvSpPr>
          <p:nvPr/>
        </p:nvSpPr>
        <p:spPr>
          <a:xfrm>
            <a:off x="1251035" y="6208626"/>
            <a:ext cx="2973493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i="1" dirty="0" smtClean="0"/>
              <a:t>28.02.2022</a:t>
            </a:r>
            <a:endParaRPr lang="ru-RU" sz="2000" i="1" dirty="0"/>
          </a:p>
          <a:p>
            <a:r>
              <a:rPr lang="ru-RU" sz="2000" i="1" dirty="0"/>
              <a:t>-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F89B5F0-9CAA-4A2F-A9D9-84D3B3AB36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1142" y="557912"/>
            <a:ext cx="6059484" cy="5759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8025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8DECF9-DC8D-49CC-9436-E3488B1D9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134112"/>
            <a:ext cx="11917680" cy="396240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АНКЕТА №1 (</a:t>
            </a:r>
            <a:r>
              <a:rPr lang="ru-RU" sz="2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директоров </a:t>
            </a: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школ</a:t>
            </a:r>
            <a:r>
              <a:rPr lang="ru-RU" sz="24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обратить внимание на охват питанием; общие вопросы с операторами.</a:t>
            </a:r>
            <a:r>
              <a:rPr lang="ru-RU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202CF0A-3B7C-45E2-ABA1-F8F4EA71DA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49808"/>
            <a:ext cx="10709960" cy="618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93552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8DECF9-DC8D-49CC-9436-E3488B1D9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134112"/>
            <a:ext cx="11917680" cy="396240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АНКЕТА №1 (для директоров школ)</a:t>
            </a:r>
            <a:r>
              <a:rPr lang="ru-R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FB3F2CC-6AE8-43A7-B158-672F7A28B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736092"/>
            <a:ext cx="7035927" cy="242773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A9385FB-52BF-468E-8CCE-5FB960384099}"/>
              </a:ext>
            </a:extLst>
          </p:cNvPr>
          <p:cNvSpPr txBox="1"/>
          <p:nvPr/>
        </p:nvSpPr>
        <p:spPr>
          <a:xfrm>
            <a:off x="7035926" y="855500"/>
            <a:ext cx="492442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Дети с ограниченными возможностями здоровья - это дети-инвалиды, либо дети  не признанные в установленном порядке детьми-инвалидами, но имеющие временные или постоянные отклонения в физическом и (или) психическом развитии и нуждающиеся в создании специальных условий обучения и питания.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AA63155-4304-4725-8D10-7CCC5A6CC6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27" y="3429000"/>
            <a:ext cx="6972299" cy="3104768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8BB34352-5F45-4473-BBF0-0856468254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5926" y="3963924"/>
            <a:ext cx="4879644" cy="2569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00747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4315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Оценка организации питания обучающихся в ОО (Анкета № 2-опрос операторов).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Всего 16 операторов.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690777"/>
            <a:ext cx="8596668" cy="4632385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Анкета содержит 13 вопросов, касающихся:</a:t>
            </a:r>
          </a:p>
          <a:p>
            <a:pPr algn="just"/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детей, обучающихся и питающихся в обслуживаемых школах, </a:t>
            </a:r>
            <a:r>
              <a:rPr lang="ru-RU" sz="29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участвующих в анкетировании </a:t>
            </a: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(вопрос № 5 анкеты по каждой школе отдельная таблица)</a:t>
            </a:r>
          </a:p>
          <a:p>
            <a:pPr algn="just"/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количества школ, в которых обучаются дети с отдельными заболеваниями, </a:t>
            </a:r>
            <a:r>
              <a:rPr lang="ru-RU" sz="29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участвующих в анкетировании, </a:t>
            </a:r>
            <a:r>
              <a:rPr lang="ru-RU" sz="29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охват горячим питанием</a:t>
            </a: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школ (из числа участвующих в анкетировании) в которые поставляется  пищевая продукция, обогащенная витаминами и микроэлементами;</a:t>
            </a:r>
          </a:p>
          <a:p>
            <a:pPr algn="just"/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производственного контроля (по показателям фальсификации, исследований на антибиотики, пестициды, по микробиологическим показателям);</a:t>
            </a:r>
          </a:p>
          <a:p>
            <a:pPr algn="just"/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 продуктов (сырья, полуфабрикатов, готовой продукции);</a:t>
            </a:r>
          </a:p>
          <a:p>
            <a:pPr algn="just"/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среднедневного количества отгружаемой в один день пищевой продукции для питания школьников;</a:t>
            </a:r>
          </a:p>
          <a:p>
            <a:pPr algn="just"/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поставщиков пищевых продуктов от производителя до школы, оценки организации питания .</a:t>
            </a:r>
          </a:p>
          <a:p>
            <a:pPr algn="just">
              <a:buNone/>
            </a:pPr>
            <a:r>
              <a:rPr lang="ru-RU" sz="29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в анкете № 1 (директор школы) и в анкете № 2 (оператор питания)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8DECF9-DC8D-49CC-9436-E3488B1D9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134112"/>
            <a:ext cx="11917680" cy="396240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АНКЕТА №2 (для организаторов-операторов питания)</a:t>
            </a:r>
            <a:r>
              <a:rPr lang="ru-R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CF1DBB9-CA71-484D-95BD-870C47DD9F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5" y="530352"/>
            <a:ext cx="9809917" cy="632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5945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8DECF9-DC8D-49CC-9436-E3488B1D9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134112"/>
            <a:ext cx="11917680" cy="396240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АНКЕТА №2 (для организаторов-операторов питания)</a:t>
            </a:r>
            <a:r>
              <a:rPr lang="ru-R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15BC760-9B18-4E3E-BB48-DA245633E2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12648"/>
            <a:ext cx="10782184" cy="328745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E7A0FB84-652E-4FDA-A75F-2302508045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4039683"/>
            <a:ext cx="6119622" cy="2684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31085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809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АНКЕТА № 3 (для родителей и детей)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8489" y="1203057"/>
            <a:ext cx="8596668" cy="4792301"/>
          </a:xfrm>
        </p:spPr>
        <p:txBody>
          <a:bodyPr>
            <a:normAutofit lnSpcReduction="10000"/>
          </a:bodyPr>
          <a:lstStyle/>
          <a:p>
            <a:r>
              <a:rPr lang="ru-RU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Анкетирование родителей совместно с детьми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согласия (без принуждения)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АНКЕТА ПО ОЦЕНКЕ ПИТАНИЯ ОБУЧАЮЩЕГОСЯ В ОБЩЕОБРАЗОВАТЕЛЬНЫХ ОРГАНИЗАЦИЯХ (для родителей и детей) Уважаемые родители, в рамках национального проекта «Демография» проводится опрос по питанию обучающихся в общеобразовательных организациях с целью выявления возможности его качественного улучшения. Просим Вас заполнить анкету, указав в большинстве вопросов один вариант ответа, который лучше всего отражает фактическую ситуацию, связанную с питанием Вашего ребенка. Вся полученная информация является конфиденциальной и будет использоваться только в обобщенном виде. Спасибо за сотрудничество!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№ анкеты 2. Школа Код школы _______ 3. Класс 4. Дата заполнения анкеты дата месяц год</a:t>
            </a:r>
          </a:p>
          <a:p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дата интервьюирования, подпись интервьюера во всех анкетах, анкета № 3 скрепляется (скрепкой) с информированным согласием. Передача бумажных экземпляров анкет и </a:t>
            </a:r>
            <a:r>
              <a:rPr lang="ru-RU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инф</a:t>
            </a: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согласий в Управление (ответственное хранение -3 года).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584886"/>
            <a:ext cx="8596668" cy="82984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Ожидаемые результаты</a:t>
            </a:r>
            <a:endParaRPr lang="ru-RU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311215"/>
            <a:ext cx="8596668" cy="4730148"/>
          </a:xfrm>
        </p:spPr>
        <p:txBody>
          <a:bodyPr/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организации питания в школе с количественной оценкой получающих завтрак, обед и полдник детей;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Количественная и качественная оценка используемого меню;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Удовлетворенность детей и родителей организацией питания в школе;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Распространенность ожирения у детей и связь его с ожирением родителей;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пищевые привычки у детей и приверженность здоровому питанию;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организации логистики питания, взаимодействия с родительским сообществом по вопросам здорового образа жизни и приверженности принципам здорового питания.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84910" y="1897243"/>
            <a:ext cx="111390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7620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b="1" kern="0" dirty="0" smtClean="0">
                <a:solidFill>
                  <a:srgbClr val="000000"/>
                </a:solidFill>
                <a:latin typeface="Sylfaen" pitchFamily="18" charset="0"/>
              </a:rPr>
              <a:t>БЛАГОДАРЮ ЗА ВНИМАНИЕ!</a:t>
            </a:r>
            <a:endParaRPr lang="ru-RU" sz="4000" kern="0" dirty="0">
              <a:solidFill>
                <a:srgbClr val="000000"/>
              </a:solidFill>
              <a:latin typeface="Sylfae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149" y="2862841"/>
            <a:ext cx="3185583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789439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79561"/>
            <a:ext cx="8596668" cy="1466491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Федеральный проект «Укрепление общественного здоровья» 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Национальный проект «Демография»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15356" y="1854678"/>
            <a:ext cx="8596668" cy="4459857"/>
          </a:xfrm>
        </p:spPr>
        <p:txBody>
          <a:bodyPr/>
          <a:lstStyle/>
          <a:p>
            <a:pPr algn="just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УТВЕРЖДЕН: Президиумом Совета при Президенте Российской Федерации по стратегическому развитию и национальным проектам (протокол от 3 сентября 2018 г. №10)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Ключевыми задачами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государственной политики в области здорового питания в рамках федерального проекта «Укрепление общественного здоровья» национального проекта «Демография» являются: 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профилактика заболеваний, обусловленных нездоровым питанием, популяризация здорового образа жизни и снижение рисков избыточной массы тела и ожирения у детей; 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повышение доступности и востребованности организованного питания в общеобразовательных организациях для всех контингентов, включая детей с заболеваниями, требующими индивидуального подхода в питании. </a:t>
            </a:r>
          </a:p>
          <a:p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Задачи мониторинга:</a:t>
            </a:r>
            <a:endParaRPr lang="ru-RU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492370"/>
            <a:ext cx="8596668" cy="497744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основных параметров здоровья, антропометрических характеристик обучающихся, распространенности избыточной массы тела и ожирения среди разных возрастных групп школьников; 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Оценка организации питания</a:t>
            </a:r>
            <a:r>
              <a:rPr lang="ru-RU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организованных коллективах (охват детей питанием по приемам пищи: завтраки, обеды, полдники; в том числе горячим питанием; охват бесплатным питанием; стоимость питания в школах); 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Оценка обеспеченности физиологических потребностей</a:t>
            </a:r>
            <a:r>
              <a:rPr lang="ru-RU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пищевых веществах и энергии по анализу меню и буфетной продукции для школ; 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Оценка частоты потребления отдельных продуктов питания детьми школьного возраста путем опроса родителей при участии детей (изучение питания частотным методом в организованных коллективах и дома); 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Оценка качества и удовлетворенности питанием в образовательных организациях детьми и их родителями.</a:t>
            </a:r>
          </a:p>
          <a:p>
            <a:pPr marL="0" indent="0"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AC6701DA-A30D-4E68-B068-7B07BBE4EF91}"/>
              </a:ext>
            </a:extLst>
          </p:cNvPr>
          <p:cNvSpPr txBox="1">
            <a:spLocks/>
          </p:cNvSpPr>
          <p:nvPr/>
        </p:nvSpPr>
        <p:spPr>
          <a:xfrm>
            <a:off x="229274" y="53456"/>
            <a:ext cx="6116662" cy="41703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1800" dirty="0" smtClean="0">
                <a:solidFill>
                  <a:srgbClr val="0000FF"/>
                </a:solidFill>
              </a:rPr>
              <a:t>СРОКИ:</a:t>
            </a:r>
          </a:p>
          <a:p>
            <a:r>
              <a:rPr lang="ru-RU" sz="1800" dirty="0" smtClean="0">
                <a:solidFill>
                  <a:srgbClr val="0000FF"/>
                </a:solidFill>
              </a:rPr>
              <a:t>1) Исследование, проведение интервьюирования с 01.03.2022 по 24.03.2022;</a:t>
            </a:r>
          </a:p>
          <a:p>
            <a:r>
              <a:rPr lang="ru-RU" sz="1800" dirty="0" smtClean="0">
                <a:solidFill>
                  <a:srgbClr val="0000FF"/>
                </a:solidFill>
              </a:rPr>
              <a:t>2</a:t>
            </a:r>
            <a:r>
              <a:rPr lang="ru-RU" sz="1800" dirty="0">
                <a:solidFill>
                  <a:srgbClr val="0000FF"/>
                </a:solidFill>
              </a:rPr>
              <a:t>) Внесение данных в базу – до </a:t>
            </a:r>
            <a:r>
              <a:rPr lang="ru-RU" sz="1800" dirty="0" smtClean="0">
                <a:solidFill>
                  <a:srgbClr val="0000FF"/>
                </a:solidFill>
              </a:rPr>
              <a:t>15.04.2022;</a:t>
            </a:r>
            <a:endParaRPr lang="ru-RU" sz="1800" dirty="0">
              <a:solidFill>
                <a:srgbClr val="0000FF"/>
              </a:solidFill>
            </a:endParaRPr>
          </a:p>
          <a:p>
            <a:r>
              <a:rPr lang="ru-RU" sz="1800" dirty="0">
                <a:solidFill>
                  <a:srgbClr val="0000FF"/>
                </a:solidFill>
              </a:rPr>
              <a:t>3) Обработка данных </a:t>
            </a:r>
            <a:r>
              <a:rPr lang="ru-RU" sz="1800" dirty="0" err="1">
                <a:solidFill>
                  <a:srgbClr val="0000FF"/>
                </a:solidFill>
              </a:rPr>
              <a:t>Новосиб</a:t>
            </a:r>
            <a:r>
              <a:rPr lang="ru-RU" sz="1800" dirty="0">
                <a:solidFill>
                  <a:srgbClr val="0000FF"/>
                </a:solidFill>
              </a:rPr>
              <a:t>. НИИГ – до </a:t>
            </a:r>
            <a:r>
              <a:rPr lang="ru-RU" sz="1800" dirty="0" smtClean="0">
                <a:solidFill>
                  <a:srgbClr val="0000FF"/>
                </a:solidFill>
              </a:rPr>
              <a:t>15.06.2022</a:t>
            </a:r>
            <a:endParaRPr lang="ru-RU" sz="1800" dirty="0">
              <a:solidFill>
                <a:srgbClr val="0000FF"/>
              </a:solidFill>
            </a:endParaRPr>
          </a:p>
          <a:p>
            <a:r>
              <a:rPr lang="ru-RU" sz="1800" dirty="0">
                <a:solidFill>
                  <a:srgbClr val="0000FF"/>
                </a:solidFill>
              </a:rPr>
              <a:t>4) Подготовка региональных программ профилактики по результатам анкетирования – до 15.08.2022 г.</a:t>
            </a:r>
          </a:p>
          <a:p>
            <a:pPr marL="285750" indent="-285750">
              <a:buFontTx/>
              <a:buChar char="-"/>
            </a:pPr>
            <a:endParaRPr lang="ru-RU" sz="1800" dirty="0">
              <a:solidFill>
                <a:srgbClr val="0000FF"/>
              </a:solidFill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8A56B1F5-946E-48FF-B7EA-36F58C3018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903" y="2262537"/>
            <a:ext cx="2038350" cy="428625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327451FE-5E0C-4D15-B6D2-89DFF8E825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970" y="2729014"/>
            <a:ext cx="5626095" cy="4075530"/>
          </a:xfrm>
          <a:prstGeom prst="rect">
            <a:avLst/>
          </a:prstGeom>
        </p:spPr>
      </p:pic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8BB37D63-F786-4FB7-9084-AC4CD52EFD2C}"/>
              </a:ext>
            </a:extLst>
          </p:cNvPr>
          <p:cNvCxnSpPr/>
          <p:nvPr/>
        </p:nvCxnSpPr>
        <p:spPr>
          <a:xfrm>
            <a:off x="6142346" y="333624"/>
            <a:ext cx="0" cy="624241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AF52CB41-B149-44E9-AA24-7A99D4E8324E}"/>
              </a:ext>
            </a:extLst>
          </p:cNvPr>
          <p:cNvCxnSpPr>
            <a:cxnSpLocks/>
            <a:endCxn id="7" idx="1"/>
          </p:cNvCxnSpPr>
          <p:nvPr/>
        </p:nvCxnSpPr>
        <p:spPr>
          <a:xfrm flipH="1">
            <a:off x="229274" y="2138652"/>
            <a:ext cx="5866726" cy="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3EB0C57-CAE5-44A4-9E40-F0CB2511ADB0}"/>
              </a:ext>
            </a:extLst>
          </p:cNvPr>
          <p:cNvSpPr txBox="1"/>
          <p:nvPr/>
        </p:nvSpPr>
        <p:spPr>
          <a:xfrm>
            <a:off x="6345936" y="612844"/>
            <a:ext cx="5709481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Выборка детей  (п.2.1.) </a:t>
            </a:r>
          </a:p>
          <a:p>
            <a:r>
              <a:rPr lang="ru-RU" sz="2400" b="1" dirty="0" smtClean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ФБУЗ анкетированию </a:t>
            </a:r>
            <a:r>
              <a:rPr lang="ru-RU" sz="2400" b="1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подлежат дети трех возрастных групп:</a:t>
            </a:r>
          </a:p>
          <a:p>
            <a:r>
              <a:rPr lang="ru-R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7-8 лет (2 класс), </a:t>
            </a:r>
            <a:r>
              <a:rPr lang="ru-RU" sz="2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10-11 </a:t>
            </a:r>
            <a:r>
              <a:rPr lang="ru-R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лет (5 класс),</a:t>
            </a:r>
          </a:p>
          <a:p>
            <a:r>
              <a:rPr lang="ru-R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15-16 лет (10 класс). </a:t>
            </a:r>
          </a:p>
          <a:p>
            <a:r>
              <a:rPr lang="ru-R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наличии нескольких классов в параллели, выбирают один класс методом случайной выборки. </a:t>
            </a:r>
          </a:p>
          <a:p>
            <a:r>
              <a:rPr lang="ru-R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в школе только один класс нужной возрастной группы, то обследование проводят в </a:t>
            </a:r>
            <a:r>
              <a:rPr lang="ru-RU" sz="2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нем.</a:t>
            </a:r>
            <a:r>
              <a:rPr lang="ru-RU" sz="24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Малокомплектные школы (не менее 10 детей каждой </a:t>
            </a:r>
            <a:r>
              <a:rPr lang="ru-RU" sz="2400" dirty="0" err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возр</a:t>
            </a:r>
            <a:r>
              <a:rPr lang="ru-RU" sz="24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руппы).</a:t>
            </a:r>
            <a:r>
              <a:rPr lang="ru-RU" sz="2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в школе отсутствует класс с нужной возрастной группой детей опрос обучающихся этого возраста не проводят</a:t>
            </a:r>
            <a:r>
              <a:rPr lang="ru-RU" sz="2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Управление</a:t>
            </a:r>
            <a:r>
              <a:rPr lang="ru-RU" sz="2400" b="1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анкетирование директоров школ и операторов питания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2446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7B8A49C-C0D7-4DAD-9D9D-72E18A0B5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590" y="237518"/>
            <a:ext cx="8596668" cy="579120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0000FF"/>
                </a:solidFill>
              </a:rPr>
              <a:t>Алгоритм организации работы:</a:t>
            </a:r>
            <a:br>
              <a:rPr lang="ru-RU" sz="3600" dirty="0">
                <a:solidFill>
                  <a:srgbClr val="0000FF"/>
                </a:solidFill>
              </a:rPr>
            </a:b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21DD848-9F2D-4ABB-BCAF-4FED45379997}"/>
              </a:ext>
            </a:extLst>
          </p:cNvPr>
          <p:cNvSpPr txBox="1"/>
          <p:nvPr/>
        </p:nvSpPr>
        <p:spPr>
          <a:xfrm>
            <a:off x="182880" y="993571"/>
            <a:ext cx="11686032" cy="4370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0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Подготовительный этап:</a:t>
            </a:r>
          </a:p>
          <a:p>
            <a:r>
              <a:rPr lang="ru-RU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Федеральным центром</a:t>
            </a:r>
            <a:r>
              <a:rPr lang="ru-RU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гигиены и эпидемиологии определен перечень школ региона (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 Управлением Роспотребнадзора совместно с директорами школ определены 2-е, 5-е, 10-е классы, планируемые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 анкетированию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определено количество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детей планируемых 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анкетированию (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3016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детей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Управлением представлена информация 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ФБУН «Новосибирский НИИ гигиены» для подготовки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автоматизированной системы (АС)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 работе 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Калининградской областью. Получены от НИИ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логины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пароли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(письмо Управления  в Министерство образования КО от 28.02.2022)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Учетные данные для директоров (лиц, ответственных за организацию питания) 50 общеобразовательных организаций, выбранных для проведения исследований на территории региона позволят образовательным организациям увидеть сведения об интервьюировании  в их организации, а также внести данные по анкете № 1 (для руководителей общеобразовательных организаций).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аккаунте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необходимо ознакомиться с  анкетами, </a:t>
            </a:r>
            <a:r>
              <a:rPr lang="ru-RU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видеоуроками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подготовленными  НИИ,  инструкциями для подготовки к интервьюированию.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46329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650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Подготовительный этап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406107"/>
            <a:ext cx="8596668" cy="4635256"/>
          </a:xfrm>
        </p:spPr>
        <p:txBody>
          <a:bodyPr>
            <a:normAutofit fontScale="85000" lnSpcReduction="20000"/>
          </a:bodyPr>
          <a:lstStyle/>
          <a:p>
            <a:pPr marL="285750" indent="-285750">
              <a:buFontTx/>
              <a:buChar char="-"/>
            </a:pPr>
            <a:endParaRPr lang="ru-RU" dirty="0" smtClean="0"/>
          </a:p>
          <a:p>
            <a:pPr marL="285750" indent="-285750" algn="just"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Издан совместный приказ Управления Роспотребнадзора по Калининградской области  и ФБУЗ «Центр гигиены и эпидемиологии в Калининградской области» от 10.02.2022 № 15/25. Сформирован  коллектив интервьюеров приложение №1 Приказа и </a:t>
            </a:r>
            <a:r>
              <a:rPr lang="ru-RU" sz="24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их подготовка (</a:t>
            </a:r>
            <a:r>
              <a:rPr lang="ru-RU" sz="2400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прилож</a:t>
            </a:r>
            <a:r>
              <a:rPr lang="ru-RU" sz="24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6 МР инструкция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285750" indent="-285750" algn="just"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Составлена региональная «дорожная карта» с указанием сроков проведения интервьюирования и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ответственных лиц по всем общеобразовательным организациям,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планируемого количества анкетируемых (все сроки до 15.04.2022);</a:t>
            </a:r>
          </a:p>
          <a:p>
            <a:pPr marL="285750" indent="-285750" algn="just"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Тиражирование информированных согласий для родителей и подростков 10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(Приложение № 8 МР) и анкет (№3, №1)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анкете № 2 (операторы питания) есть особенности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поскольку вопрос № 5 предусматривает заполнение  информации по каждой обслуживаемой школе, поэтому анкета формируется индивидуально в  автоматизированной форме сбора и анализа информации.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7B8A49C-C0D7-4DAD-9D9D-72E18A0B5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590" y="80900"/>
            <a:ext cx="8596668" cy="579120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0000FF"/>
                </a:solidFill>
              </a:rPr>
              <a:t>Алгоритм организации работы:</a:t>
            </a:r>
            <a:br>
              <a:rPr lang="ru-RU" sz="3600" dirty="0">
                <a:solidFill>
                  <a:srgbClr val="0000FF"/>
                </a:solidFill>
              </a:rPr>
            </a:br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8FC167A-6CFB-4F02-BB22-85B9499262D7}"/>
              </a:ext>
            </a:extLst>
          </p:cNvPr>
          <p:cNvSpPr txBox="1"/>
          <p:nvPr/>
        </p:nvSpPr>
        <p:spPr>
          <a:xfrm>
            <a:off x="219456" y="660020"/>
            <a:ext cx="1102766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rgbClr val="0000FF"/>
                </a:solidFill>
              </a:rPr>
              <a:t>2) </a:t>
            </a:r>
            <a:r>
              <a:rPr lang="ru-RU" sz="1800" b="1" u="sng" dirty="0">
                <a:solidFill>
                  <a:srgbClr val="0000FF"/>
                </a:solidFill>
              </a:rPr>
              <a:t>Мониторинговый </a:t>
            </a:r>
            <a:r>
              <a:rPr lang="ru-RU" sz="1800" b="1" u="sng" dirty="0" smtClean="0">
                <a:solidFill>
                  <a:srgbClr val="0000FF"/>
                </a:solidFill>
              </a:rPr>
              <a:t>этап: </a:t>
            </a:r>
            <a:r>
              <a:rPr lang="ru-RU" sz="1800" b="1" u="sng" dirty="0" smtClean="0">
                <a:solidFill>
                  <a:srgbClr val="FF0000"/>
                </a:solidFill>
              </a:rPr>
              <a:t>Визит в школу, раздача </a:t>
            </a:r>
            <a:r>
              <a:rPr lang="ru-RU" sz="1800" b="1" u="sng" dirty="0" err="1" smtClean="0">
                <a:solidFill>
                  <a:srgbClr val="FF0000"/>
                </a:solidFill>
              </a:rPr>
              <a:t>инф</a:t>
            </a:r>
            <a:r>
              <a:rPr lang="ru-RU" sz="1800" b="1" u="sng" dirty="0" smtClean="0">
                <a:solidFill>
                  <a:srgbClr val="FF0000"/>
                </a:solidFill>
              </a:rPr>
              <a:t>. согласий, определение даты анкетирования.</a:t>
            </a:r>
            <a:endParaRPr lang="ru-RU" sz="1800" b="1" u="sng" dirty="0">
              <a:solidFill>
                <a:srgbClr val="FF0000"/>
              </a:solidFill>
            </a:endParaRPr>
          </a:p>
          <a:p>
            <a:r>
              <a:rPr lang="ru-RU" sz="1800" dirty="0">
                <a:solidFill>
                  <a:srgbClr val="0000FF"/>
                </a:solidFill>
              </a:rPr>
              <a:t> </a:t>
            </a:r>
            <a:r>
              <a:rPr lang="ru-RU" sz="1800" i="1" dirty="0">
                <a:solidFill>
                  <a:srgbClr val="0000FF"/>
                </a:solidFill>
              </a:rPr>
              <a:t>-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анкетирование директоров школ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1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см.</a:t>
            </a:r>
            <a:r>
              <a:rPr lang="ru-RU" sz="18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анкета 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кодировка анкеты код региона </a:t>
            </a:r>
            <a:r>
              <a:rPr lang="ru-RU" sz="1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39/№ школы согл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асно</a:t>
            </a:r>
            <a:r>
              <a:rPr lang="ru-RU" sz="1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выборке 01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</a:rPr>
              <a:t>анкетирование  операторов питания </a:t>
            </a:r>
            <a:r>
              <a:rPr lang="ru-RU" dirty="0" smtClean="0">
                <a:latin typeface="Times New Roman" panose="02020603050405020304" pitchFamily="18" charset="0"/>
              </a:rPr>
              <a:t>(</a:t>
            </a:r>
            <a:r>
              <a:rPr lang="ru-RU" b="1" dirty="0" smtClean="0">
                <a:latin typeface="Times New Roman" panose="02020603050405020304" pitchFamily="18" charset="0"/>
              </a:rPr>
              <a:t>см</a:t>
            </a:r>
            <a:r>
              <a:rPr lang="ru-RU" dirty="0" smtClean="0">
                <a:latin typeface="Times New Roman" panose="02020603050405020304" pitchFamily="18" charset="0"/>
              </a:rPr>
              <a:t>. </a:t>
            </a:r>
            <a:r>
              <a:rPr lang="ru-RU" b="1" dirty="0" smtClean="0">
                <a:latin typeface="Times New Roman" panose="02020603050405020304" pitchFamily="18" charset="0"/>
              </a:rPr>
              <a:t>анкета </a:t>
            </a:r>
            <a:r>
              <a:rPr lang="ru-RU" b="1" dirty="0">
                <a:latin typeface="Times New Roman" panose="02020603050405020304" pitchFamily="18" charset="0"/>
              </a:rPr>
              <a:t>2</a:t>
            </a:r>
            <a:r>
              <a:rPr lang="ru-RU" dirty="0" smtClean="0">
                <a:latin typeface="Times New Roman" panose="02020603050405020304" pitchFamily="18" charset="0"/>
              </a:rPr>
              <a:t>),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кодировка анкеты код региона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39/ количество </a:t>
            </a:r>
            <a:r>
              <a:rPr lang="ru-RU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обсл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школ из числа участвующих в мониторинге, пример ООО «Аппетит» код анкеты: 39/4</a:t>
            </a:r>
            <a:r>
              <a:rPr lang="ru-RU" dirty="0" smtClean="0">
                <a:latin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</a:rPr>
              <a:t>получение информированного согласия от родителей (законных представителей) и обучающихся старше 14 лет на  участие в анкетировании </a:t>
            </a:r>
            <a:r>
              <a:rPr lang="ru-RU" dirty="0" smtClean="0">
                <a:latin typeface="Times New Roman" panose="02020603050405020304" pitchFamily="18" charset="0"/>
              </a:rPr>
              <a:t>(</a:t>
            </a:r>
            <a:r>
              <a:rPr lang="ru-RU" b="1" dirty="0" smtClean="0">
                <a:latin typeface="Times New Roman" panose="02020603050405020304" pitchFamily="18" charset="0"/>
              </a:rPr>
              <a:t>см. анкета </a:t>
            </a:r>
            <a:r>
              <a:rPr lang="ru-RU" b="1" dirty="0">
                <a:latin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</a:rPr>
              <a:t>) и анкетирование;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</a:rPr>
              <a:t>нумерация анкет и информированных согласий 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</a:rPr>
              <a:t>нумерация информированных </a:t>
            </a:r>
            <a:r>
              <a:rPr lang="ru-RU" dirty="0">
                <a:latin typeface="Times New Roman" panose="02020603050405020304" pitchFamily="18" charset="0"/>
              </a:rPr>
              <a:t>согласий (</a:t>
            </a: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код школы </a:t>
            </a:r>
            <a:r>
              <a:rPr lang="ru-RU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выборке </a:t>
            </a:r>
            <a:r>
              <a:rPr lang="ru-RU" sz="18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ru-RU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класс </a:t>
            </a:r>
            <a:r>
              <a:rPr lang="ru-RU" sz="18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r>
              <a:rPr lang="ru-RU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 </a:t>
            </a: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порядковый номер анкеты ребенка; нумерация анкет ребенка в каждой образовательной организации </a:t>
            </a:r>
            <a:r>
              <a:rPr lang="ru-RU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каждом классе начинается </a:t>
            </a: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№ </a:t>
            </a:r>
            <a:r>
              <a:rPr lang="ru-RU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1); 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</a:rPr>
              <a:t>внесение анкет в автоматизированную форму сбора (анкета 1,2,3) – срок до 15.04.2022</a:t>
            </a:r>
            <a:endParaRPr lang="ru-RU" dirty="0">
              <a:latin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F4184597-5966-4DF0-B730-711AB47F1D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217" y="4347427"/>
            <a:ext cx="9960864" cy="2930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13441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44EE52-1037-413C-8D1E-AA57F46F6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64366"/>
            <a:ext cx="8596668" cy="652272"/>
          </a:xfrm>
        </p:spPr>
        <p:txBody>
          <a:bodyPr/>
          <a:lstStyle/>
          <a:p>
            <a:r>
              <a:rPr lang="ru-RU" sz="3600" dirty="0">
                <a:solidFill>
                  <a:srgbClr val="0000FF"/>
                </a:solidFill>
              </a:rPr>
              <a:t>Алгоритм организации работы: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A78C79B-B556-49CC-AC4A-A3003A426554}"/>
              </a:ext>
            </a:extLst>
          </p:cNvPr>
          <p:cNvSpPr txBox="1"/>
          <p:nvPr/>
        </p:nvSpPr>
        <p:spPr>
          <a:xfrm>
            <a:off x="143746" y="710036"/>
            <a:ext cx="1141636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rgbClr val="0000FF"/>
                </a:solidFill>
              </a:rPr>
              <a:t>3) </a:t>
            </a:r>
            <a:r>
              <a:rPr lang="ru-RU" sz="1800" b="1" u="sng" dirty="0">
                <a:solidFill>
                  <a:srgbClr val="0000FF"/>
                </a:solidFill>
              </a:rPr>
              <a:t>Заключительный этап:</a:t>
            </a:r>
          </a:p>
          <a:p>
            <a:r>
              <a:rPr lang="ru-RU" sz="1800" dirty="0">
                <a:solidFill>
                  <a:srgbClr val="0000FF"/>
                </a:solidFill>
              </a:rPr>
              <a:t> </a:t>
            </a:r>
            <a:r>
              <a:rPr lang="ru-RU" sz="1800" i="1" dirty="0">
                <a:solidFill>
                  <a:srgbClr val="0000FF"/>
                </a:solidFill>
              </a:rPr>
              <a:t>- </a:t>
            </a:r>
            <a:r>
              <a:rPr lang="ru-RU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анализ информационных баз в целом по Российской Федерации, подготовка общего отчета в целом по всем территориям, участвовавшим в анкетировании – ФБУН «Новосибирский НИИ гигиены» Роспотребнадзора - в срок до 15.06.2022.;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предоставление информации об  общих итогах анкетирования участникам мониторинга – в срок до 01.07.2022;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Подготовка территориальными органами Роспотребнадзора совместно с органами управления образованием в субъекте Российской Федерации, используя материалы общего отчета и данные мониторинга по субъекту Российской Федерации , региональных программ профилактики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срок до 15.08.2022.</a:t>
            </a:r>
          </a:p>
          <a:p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E86A4C1A-1986-46CC-A4A4-BE3DEA17BA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812" y="3509539"/>
            <a:ext cx="6534150" cy="263842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3E04B8DA-D338-4ED8-B3E8-27F9C07F2C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5690" y="5425357"/>
            <a:ext cx="6076950" cy="14859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A0B1DC0B-F584-449E-9064-8411567B81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9427" y="3509539"/>
            <a:ext cx="4629150" cy="20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48238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961" y="385314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Оценка организации питания обучающихся в ОО (Анкета № 1-опрос директоров)</a:t>
            </a:r>
            <a:endParaRPr lang="ru-RU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768415"/>
            <a:ext cx="8596668" cy="427294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Анкета содержит 34 вопроса, касающихся: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школы, школьной столовой, количества обучающихся, количества детей с отдельными заболеваниями,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охвата горячим питанием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наличия меню (единое типовое на территории Калининградской области, отдельное меню для детей с заболеваниями); 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детей получающих завтраки, обеды и /или полдники, стоимость школьного питания, продолжительности перемен (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20 минут на прием пищи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организации основного питания, дополнительного питания, ассортимент продукции, реализуемой в буфете;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образовательных программ, в том числе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Роспотребнадзора «Основы  здорового питания»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школьного возраста;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частоты включения отдельных блюд в меню.</a:t>
            </a:r>
          </a:p>
          <a:p>
            <a:pPr algn="just">
              <a:buNone/>
            </a:pP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в анкете № 1 (директор школы) и в анкете № 2 (оператор питания) </a:t>
            </a:r>
          </a:p>
          <a:p>
            <a:pPr algn="just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956</TotalTime>
  <Words>1449</Words>
  <Application>Microsoft Office PowerPoint</Application>
  <PresentationFormat>Произвольный</PresentationFormat>
  <Paragraphs>90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Совещание   «По подготовке проведению мониторинга питания обучающихся общеобразовательных организаций» </vt:lpstr>
      <vt:lpstr>Федеральный проект «Укрепление общественного здоровья»  Национальный проект «Демография»</vt:lpstr>
      <vt:lpstr>Задачи мониторинга:</vt:lpstr>
      <vt:lpstr>Слайд 4</vt:lpstr>
      <vt:lpstr>Алгоритм организации работы: </vt:lpstr>
      <vt:lpstr>Подготовительный этап</vt:lpstr>
      <vt:lpstr>Алгоритм организации работы: </vt:lpstr>
      <vt:lpstr>Алгоритм организации работы:</vt:lpstr>
      <vt:lpstr>Оценка организации питания обучающихся в ОО (Анкета № 1-опрос директоров)</vt:lpstr>
      <vt:lpstr>АНКЕТА №1 (для директоров школ) обратить внимание на охват питанием; общие вопросы с операторами. </vt:lpstr>
      <vt:lpstr>АНКЕТА №1 (для директоров школ) </vt:lpstr>
      <vt:lpstr>Оценка организации питания обучающихся в ОО (Анкета № 2-опрос операторов). Всего 16 операторов.</vt:lpstr>
      <vt:lpstr>АНКЕТА №2 (для организаторов-операторов питания) </vt:lpstr>
      <vt:lpstr>АНКЕТА №2 (для организаторов-операторов питания) </vt:lpstr>
      <vt:lpstr>АНКЕТА № 3 (для родителей и детей)</vt:lpstr>
      <vt:lpstr>Ожидаемые результаты</vt:lpstr>
      <vt:lpstr>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Совещание № 2  «По подготовке проведению мониторинга питания обучающихся общеобразовательных организаций»</dc:title>
  <dc:creator>Ирина Игоревна</dc:creator>
  <cp:lastModifiedBy>Герасимов</cp:lastModifiedBy>
  <cp:revision>108</cp:revision>
  <cp:lastPrinted>2022-02-18T05:50:59Z</cp:lastPrinted>
  <dcterms:created xsi:type="dcterms:W3CDTF">2022-02-18T03:21:02Z</dcterms:created>
  <dcterms:modified xsi:type="dcterms:W3CDTF">2022-03-04T09:44:37Z</dcterms:modified>
</cp:coreProperties>
</file>